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96" r:id="rId3"/>
    <p:sldMasterId id="2147483708" r:id="rId4"/>
    <p:sldMasterId id="2147483720" r:id="rId5"/>
    <p:sldMasterId id="2147483732" r:id="rId6"/>
    <p:sldMasterId id="2147483744" r:id="rId7"/>
    <p:sldMasterId id="2147483756" r:id="rId8"/>
    <p:sldMasterId id="2147483768" r:id="rId9"/>
    <p:sldMasterId id="2147483780" r:id="rId10"/>
  </p:sldMasterIdLst>
  <p:sldIdLst>
    <p:sldId id="256" r:id="rId11"/>
    <p:sldId id="260" r:id="rId12"/>
    <p:sldId id="261" r:id="rId13"/>
    <p:sldId id="266" r:id="rId14"/>
    <p:sldId id="267" r:id="rId15"/>
    <p:sldId id="265" r:id="rId16"/>
    <p:sldId id="264" r:id="rId17"/>
    <p:sldId id="263" r:id="rId18"/>
    <p:sldId id="262" r:id="rId19"/>
    <p:sldId id="25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16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356586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145698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13108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1345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779861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78159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60640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378539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78641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68894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043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70552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263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145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1310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134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779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7815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6064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3785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786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862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6889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0431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2639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1456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1310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134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7798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7815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6064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378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5404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7864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6889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0431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2639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1456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1310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134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7798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7815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606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1648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37853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78641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6889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04311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2639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14569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13108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1345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77986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781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68863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60640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37853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78641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68894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04311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26390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14569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13108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1345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779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83507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78159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60640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37853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78641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68894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04311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26390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14569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13108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13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40258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77986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78159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60640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37853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78641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68894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04311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26390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14569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131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50980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1345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77986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78159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60640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37853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78641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68894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04311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26390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145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47424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13108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1345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77986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78159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60640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37853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78641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68894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04311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263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9E4E5-4A55-4934-8866-6D7C6DE61AE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85302-A1B8-43A5-BF55-2E6362B8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947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607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607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607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607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607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607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607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607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9E4E5-4A55-4934-8866-6D7C6DE61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85302-A1B8-43A5-BF55-2E6362B830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607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0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85800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dirty="0"/>
              <a:t>THẦY</a:t>
            </a:r>
            <a:r>
              <a:rPr lang="vi-VN" sz="4800" b="1" dirty="0"/>
              <a:t> BÓI XEM VOI</a:t>
            </a:r>
            <a:r>
              <a:rPr lang="en-US" sz="4800" dirty="0"/>
              <a:t/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362200"/>
            <a:ext cx="8458200" cy="4191000"/>
          </a:xfrm>
        </p:spPr>
        <p:txBody>
          <a:bodyPr/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+ HĐ 2: </a:t>
            </a:r>
            <a:r>
              <a:rPr lang="en-US" b="1" dirty="0" err="1">
                <a:solidFill>
                  <a:srgbClr val="FF0000"/>
                </a:solidFill>
              </a:rPr>
              <a:t>Tìm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hiểu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chung</a:t>
            </a:r>
            <a:endParaRPr lang="en-US" dirty="0">
              <a:solidFill>
                <a:srgbClr val="FF0000"/>
              </a:solidFill>
            </a:endParaRP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+ HĐ 3: </a:t>
            </a:r>
            <a:r>
              <a:rPr lang="en-US" b="1" dirty="0" err="1">
                <a:solidFill>
                  <a:srgbClr val="FF0000"/>
                </a:solidFill>
              </a:rPr>
              <a:t>Tìm</a:t>
            </a:r>
            <a:r>
              <a:rPr lang="vi-VN" b="1" dirty="0">
                <a:solidFill>
                  <a:srgbClr val="FF0000"/>
                </a:solidFill>
              </a:rPr>
              <a:t> hiểu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văn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bản</a:t>
            </a:r>
            <a:endParaRPr lang="en-US" dirty="0">
              <a:solidFill>
                <a:srgbClr val="FF0000"/>
              </a:solidFill>
            </a:endParaRP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+ HĐ 4: </a:t>
            </a:r>
            <a:r>
              <a:rPr lang="en-US" b="1" dirty="0" err="1">
                <a:solidFill>
                  <a:srgbClr val="FF0000"/>
                </a:solidFill>
              </a:rPr>
              <a:t>Tổng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kết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51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858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362200"/>
            <a:ext cx="8458200" cy="4191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19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85800"/>
            <a:ext cx="7772400" cy="1470025"/>
          </a:xfrm>
        </p:spPr>
        <p:txBody>
          <a:bodyPr/>
          <a:lstStyle/>
          <a:p>
            <a:r>
              <a:rPr lang="vi-VN" b="1" dirty="0" smtClean="0"/>
              <a:t>I</a:t>
            </a:r>
            <a:r>
              <a:rPr lang="en-US" b="1" dirty="0" smtClean="0"/>
              <a:t>.</a:t>
            </a:r>
            <a:r>
              <a:rPr lang="en-US" dirty="0" smtClean="0"/>
              <a:t> </a:t>
            </a:r>
            <a:r>
              <a:rPr lang="en-US" b="1" dirty="0" err="1" smtClean="0"/>
              <a:t>Tìm</a:t>
            </a:r>
            <a:r>
              <a:rPr lang="en-US" b="1" dirty="0" smtClean="0"/>
              <a:t> </a:t>
            </a:r>
            <a:r>
              <a:rPr lang="en-US" b="1" dirty="0" err="1" smtClean="0"/>
              <a:t>hiểu</a:t>
            </a:r>
            <a:r>
              <a:rPr lang="en-US" b="1" dirty="0" smtClean="0"/>
              <a:t> </a:t>
            </a:r>
            <a:r>
              <a:rPr lang="en-US" b="1" dirty="0" err="1" smtClean="0"/>
              <a:t>chung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362200"/>
            <a:ext cx="8458200" cy="41910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b="1" dirty="0">
                <a:solidFill>
                  <a:srgbClr val="FF0000"/>
                </a:solidFill>
              </a:rPr>
              <a:t>. </a:t>
            </a:r>
            <a:r>
              <a:rPr lang="en-US" b="1" dirty="0" err="1">
                <a:solidFill>
                  <a:srgbClr val="FF0000"/>
                </a:solidFill>
              </a:rPr>
              <a:t>Thể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loại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endParaRPr lang="en-US" dirty="0">
              <a:solidFill>
                <a:srgbClr val="FF0000"/>
              </a:solidFill>
            </a:endParaRPr>
          </a:p>
          <a:p>
            <a:pPr algn="l"/>
            <a:r>
              <a:rPr lang="vi-VN" dirty="0">
                <a:solidFill>
                  <a:srgbClr val="FF0000"/>
                </a:solidFill>
              </a:rPr>
              <a:t>- </a:t>
            </a:r>
            <a:r>
              <a:rPr lang="vi-VN" dirty="0">
                <a:solidFill>
                  <a:srgbClr val="002060"/>
                </a:solidFill>
              </a:rPr>
              <a:t>Truyện </a:t>
            </a:r>
            <a:r>
              <a:rPr lang="en-US" dirty="0" err="1">
                <a:solidFill>
                  <a:srgbClr val="002060"/>
                </a:solidFill>
              </a:rPr>
              <a:t>ngụ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ngôn</a:t>
            </a:r>
            <a:endParaRPr lang="en-US" dirty="0">
              <a:solidFill>
                <a:srgbClr val="002060"/>
              </a:solidFill>
            </a:endParaRP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 2</a:t>
            </a:r>
            <a:r>
              <a:rPr lang="vi-VN" b="1" dirty="0">
                <a:solidFill>
                  <a:srgbClr val="FF0000"/>
                </a:solidFill>
              </a:rPr>
              <a:t>. Chủ đề</a:t>
            </a:r>
            <a:r>
              <a:rPr lang="en-US" b="1" dirty="0">
                <a:solidFill>
                  <a:srgbClr val="FF0000"/>
                </a:solidFill>
              </a:rPr>
              <a:t>:</a:t>
            </a:r>
            <a:endParaRPr lang="en-US" dirty="0">
              <a:solidFill>
                <a:srgbClr val="FF0000"/>
              </a:solidFill>
            </a:endParaRPr>
          </a:p>
          <a:p>
            <a:pPr algn="l"/>
            <a:r>
              <a:rPr lang="vi-VN" dirty="0">
                <a:solidFill>
                  <a:srgbClr val="002060"/>
                </a:solidFill>
              </a:rPr>
              <a:t>- Kể về việc xem voi của các thầy bói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nhân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buổi</a:t>
            </a:r>
            <a:r>
              <a:rPr lang="en-US" dirty="0">
                <a:solidFill>
                  <a:srgbClr val="002060"/>
                </a:solidFill>
              </a:rPr>
              <a:t> ế </a:t>
            </a:r>
            <a:r>
              <a:rPr lang="en-US" dirty="0" err="1" smtClean="0">
                <a:solidFill>
                  <a:srgbClr val="002060"/>
                </a:solidFill>
              </a:rPr>
              <a:t>hàng</a:t>
            </a:r>
            <a:r>
              <a:rPr lang="en-US" dirty="0">
                <a:solidFill>
                  <a:srgbClr val="002060"/>
                </a:solidFill>
              </a:rPr>
              <a:t>.</a:t>
            </a: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3. </a:t>
            </a:r>
            <a:r>
              <a:rPr lang="en-US" b="1" dirty="0" err="1">
                <a:solidFill>
                  <a:srgbClr val="FF0000"/>
                </a:solidFill>
              </a:rPr>
              <a:t>Bố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cục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r>
              <a:rPr lang="vi-VN" dirty="0">
                <a:solidFill>
                  <a:srgbClr val="FF0000"/>
                </a:solidFill>
              </a:rPr>
              <a:t>3 </a:t>
            </a:r>
            <a:r>
              <a:rPr lang="en-US" dirty="0" err="1">
                <a:solidFill>
                  <a:srgbClr val="FF0000"/>
                </a:solidFill>
              </a:rPr>
              <a:t>phần</a:t>
            </a:r>
            <a:endParaRPr lang="en-US" dirty="0">
              <a:solidFill>
                <a:srgbClr val="FF0000"/>
              </a:solidFill>
            </a:endParaRPr>
          </a:p>
          <a:p>
            <a:pPr algn="l"/>
            <a:r>
              <a:rPr lang="vi-VN" dirty="0">
                <a:solidFill>
                  <a:srgbClr val="002060"/>
                </a:solidFill>
              </a:rPr>
              <a:t>+ </a:t>
            </a:r>
            <a:r>
              <a:rPr lang="en-US" dirty="0" err="1">
                <a:solidFill>
                  <a:srgbClr val="002060"/>
                </a:solidFill>
              </a:rPr>
              <a:t>Phần</a:t>
            </a:r>
            <a:r>
              <a:rPr lang="en-US" dirty="0">
                <a:solidFill>
                  <a:srgbClr val="002060"/>
                </a:solidFill>
              </a:rPr>
              <a:t> 1:Từ </a:t>
            </a:r>
            <a:r>
              <a:rPr lang="en-US" dirty="0" err="1">
                <a:solidFill>
                  <a:srgbClr val="002060"/>
                </a:solidFill>
              </a:rPr>
              <a:t>đầu</a:t>
            </a:r>
            <a:r>
              <a:rPr lang="en-US" dirty="0">
                <a:solidFill>
                  <a:srgbClr val="002060"/>
                </a:solidFill>
              </a:rPr>
              <a:t> -&gt; </a:t>
            </a:r>
            <a:r>
              <a:rPr lang="en-US" dirty="0" err="1">
                <a:solidFill>
                  <a:srgbClr val="002060"/>
                </a:solidFill>
              </a:rPr>
              <a:t>sờ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đuôi</a:t>
            </a:r>
            <a:r>
              <a:rPr lang="vi-VN" dirty="0">
                <a:solidFill>
                  <a:srgbClr val="002060"/>
                </a:solidFill>
              </a:rPr>
              <a:t>: </a:t>
            </a:r>
            <a:r>
              <a:rPr lang="en-US" dirty="0" err="1">
                <a:solidFill>
                  <a:srgbClr val="002060"/>
                </a:solidFill>
              </a:rPr>
              <a:t>các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thầy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bói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xem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voi</a:t>
            </a:r>
            <a:r>
              <a:rPr lang="vi-VN" dirty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  <a:p>
            <a:pPr algn="l"/>
            <a:r>
              <a:rPr lang="vi-VN" dirty="0">
                <a:solidFill>
                  <a:srgbClr val="002060"/>
                </a:solidFill>
              </a:rPr>
              <a:t>+ </a:t>
            </a:r>
            <a:r>
              <a:rPr lang="en-US" dirty="0" err="1">
                <a:solidFill>
                  <a:srgbClr val="002060"/>
                </a:solidFill>
              </a:rPr>
              <a:t>Phần</a:t>
            </a:r>
            <a:r>
              <a:rPr lang="en-US" dirty="0">
                <a:solidFill>
                  <a:srgbClr val="002060"/>
                </a:solidFill>
              </a:rPr>
              <a:t> 2: </a:t>
            </a:r>
            <a:r>
              <a:rPr lang="en-US" dirty="0" err="1" smtClean="0">
                <a:solidFill>
                  <a:srgbClr val="002060"/>
                </a:solidFill>
              </a:rPr>
              <a:t>Tiếp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theo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-&gt;</a:t>
            </a:r>
            <a:r>
              <a:rPr lang="vi-VN" dirty="0">
                <a:solidFill>
                  <a:srgbClr val="002060"/>
                </a:solidFill>
              </a:rPr>
              <a:t> chổi </a:t>
            </a:r>
            <a:r>
              <a:rPr lang="en-US" dirty="0" err="1">
                <a:solidFill>
                  <a:srgbClr val="002060"/>
                </a:solidFill>
              </a:rPr>
              <a:t>sê</a:t>
            </a:r>
            <a:r>
              <a:rPr lang="en-US" dirty="0">
                <a:solidFill>
                  <a:srgbClr val="002060"/>
                </a:solidFill>
              </a:rPr>
              <a:t>̉ </a:t>
            </a:r>
            <a:r>
              <a:rPr lang="en-US" dirty="0" err="1">
                <a:solidFill>
                  <a:srgbClr val="002060"/>
                </a:solidFill>
              </a:rPr>
              <a:t>cùn</a:t>
            </a:r>
            <a:r>
              <a:rPr lang="vi-VN" dirty="0">
                <a:solidFill>
                  <a:srgbClr val="002060"/>
                </a:solidFill>
              </a:rPr>
              <a:t>: c</a:t>
            </a:r>
            <a:r>
              <a:rPr lang="en-US" dirty="0" err="1">
                <a:solidFill>
                  <a:srgbClr val="002060"/>
                </a:solidFill>
              </a:rPr>
              <a:t>ác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thầy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bói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phán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về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voi</a:t>
            </a:r>
            <a:r>
              <a:rPr lang="vi-VN" dirty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  <a:p>
            <a:pPr algn="l"/>
            <a:r>
              <a:rPr lang="vi-VN" dirty="0">
                <a:solidFill>
                  <a:srgbClr val="002060"/>
                </a:solidFill>
              </a:rPr>
              <a:t>+ </a:t>
            </a:r>
            <a:r>
              <a:rPr lang="en-US" dirty="0" err="1">
                <a:solidFill>
                  <a:srgbClr val="002060"/>
                </a:solidFill>
              </a:rPr>
              <a:t>Phần</a:t>
            </a:r>
            <a:r>
              <a:rPr lang="en-US" dirty="0">
                <a:solidFill>
                  <a:srgbClr val="002060"/>
                </a:solidFill>
              </a:rPr>
              <a:t> 3: </a:t>
            </a:r>
            <a:r>
              <a:rPr lang="en-US" dirty="0" err="1">
                <a:solidFill>
                  <a:srgbClr val="002060"/>
                </a:solidFill>
              </a:rPr>
              <a:t>Phần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còn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lại</a:t>
            </a:r>
            <a:r>
              <a:rPr lang="vi-VN" dirty="0">
                <a:solidFill>
                  <a:srgbClr val="002060"/>
                </a:solidFill>
              </a:rPr>
              <a:t>: </a:t>
            </a:r>
            <a:r>
              <a:rPr lang="en-US" dirty="0" err="1">
                <a:solidFill>
                  <a:srgbClr val="002060"/>
                </a:solidFill>
              </a:rPr>
              <a:t>kết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quả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của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việc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xem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voi</a:t>
            </a:r>
            <a:r>
              <a:rPr lang="en-US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619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858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362200"/>
            <a:ext cx="8458200" cy="4191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19873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858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THẢO LUẬN NHÓM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362200"/>
            <a:ext cx="8458200" cy="4191000"/>
          </a:xfrm>
        </p:spPr>
        <p:txBody>
          <a:bodyPr/>
          <a:lstStyle/>
          <a:p>
            <a:pPr algn="l"/>
            <a:r>
              <a:rPr lang="en-US" dirty="0" err="1">
                <a:solidFill>
                  <a:srgbClr val="FF0000"/>
                </a:solidFill>
              </a:rPr>
              <a:t>Nhóm</a:t>
            </a:r>
            <a:r>
              <a:rPr lang="en-US" dirty="0">
                <a:solidFill>
                  <a:srgbClr val="FF0000"/>
                </a:solidFill>
              </a:rPr>
              <a:t> 1: </a:t>
            </a:r>
            <a:r>
              <a:rPr lang="en-US" dirty="0" err="1">
                <a:solidFill>
                  <a:srgbClr val="FF0000"/>
                </a:solidFill>
              </a:rPr>
              <a:t>Tìm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hiểu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hoàn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cảnh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các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thầy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bói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xem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voi</a:t>
            </a:r>
            <a:endParaRPr lang="en-US" dirty="0">
              <a:solidFill>
                <a:srgbClr val="FF0000"/>
              </a:solidFill>
            </a:endParaRPr>
          </a:p>
          <a:p>
            <a:pPr algn="l"/>
            <a:r>
              <a:rPr lang="en-US" dirty="0" err="1">
                <a:solidFill>
                  <a:srgbClr val="FF0000"/>
                </a:solidFill>
              </a:rPr>
              <a:t>Nhóm</a:t>
            </a:r>
            <a:r>
              <a:rPr lang="en-US" dirty="0">
                <a:solidFill>
                  <a:srgbClr val="FF0000"/>
                </a:solidFill>
              </a:rPr>
              <a:t> 2, 3: </a:t>
            </a:r>
            <a:r>
              <a:rPr lang="en-US" dirty="0" err="1">
                <a:solidFill>
                  <a:srgbClr val="FF0000"/>
                </a:solidFill>
              </a:rPr>
              <a:t>Tìm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hiểu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về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cách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xem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voi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và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lời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phán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voi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của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các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thầy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bói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Nhóm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4: </a:t>
            </a:r>
            <a:r>
              <a:rPr lang="en-US" dirty="0" err="1">
                <a:solidFill>
                  <a:srgbClr val="FF0000"/>
                </a:solidFill>
              </a:rPr>
              <a:t>Tìm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hiểu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kết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qủa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cuộc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xem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voi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và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nêu</a:t>
            </a:r>
            <a:r>
              <a:rPr lang="en-US" dirty="0">
                <a:solidFill>
                  <a:srgbClr val="FF0000"/>
                </a:solidFill>
              </a:rPr>
              <a:t> ý </a:t>
            </a:r>
            <a:r>
              <a:rPr lang="en-US" dirty="0" err="1">
                <a:solidFill>
                  <a:srgbClr val="FF0000"/>
                </a:solidFill>
              </a:rPr>
              <a:t>nghĩa</a:t>
            </a:r>
            <a:r>
              <a:rPr lang="en-US" dirty="0">
                <a:solidFill>
                  <a:srgbClr val="FF0000"/>
                </a:solidFill>
              </a:rPr>
              <a:t> qua </a:t>
            </a:r>
            <a:r>
              <a:rPr lang="en-US" dirty="0" err="1">
                <a:solidFill>
                  <a:srgbClr val="FF0000"/>
                </a:solidFill>
              </a:rPr>
              <a:t>câu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chuyện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19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85800"/>
            <a:ext cx="7772400" cy="1470025"/>
          </a:xfrm>
        </p:spPr>
        <p:txBody>
          <a:bodyPr/>
          <a:lstStyle/>
          <a:p>
            <a:r>
              <a:rPr lang="en-US" b="1" dirty="0"/>
              <a:t>II. </a:t>
            </a:r>
            <a:r>
              <a:rPr lang="en-US" b="1" dirty="0" err="1"/>
              <a:t>Tì</a:t>
            </a:r>
            <a:r>
              <a:rPr lang="vi-VN" b="1" dirty="0"/>
              <a:t>m hiểu</a:t>
            </a:r>
            <a:r>
              <a:rPr lang="en-US" b="1" dirty="0"/>
              <a:t> </a:t>
            </a:r>
            <a:r>
              <a:rPr lang="en-US" b="1" dirty="0" err="1"/>
              <a:t>văn</a:t>
            </a:r>
            <a:r>
              <a:rPr lang="en-US" b="1" dirty="0"/>
              <a:t> </a:t>
            </a:r>
            <a:r>
              <a:rPr lang="en-US" b="1" dirty="0" err="1"/>
              <a:t>bản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590800"/>
            <a:ext cx="8458200" cy="3962400"/>
          </a:xfrm>
        </p:spPr>
        <p:txBody>
          <a:bodyPr/>
          <a:lstStyle/>
          <a:p>
            <a:pPr algn="l"/>
            <a:r>
              <a:rPr lang="it-IT" b="1" dirty="0">
                <a:solidFill>
                  <a:srgbClr val="FF0000"/>
                </a:solidFill>
              </a:rPr>
              <a:t>1. </a:t>
            </a:r>
            <a:r>
              <a:rPr lang="en-US" b="1" dirty="0" err="1">
                <a:solidFill>
                  <a:srgbClr val="FF0000"/>
                </a:solidFill>
              </a:rPr>
              <a:t>Hoàn</a:t>
            </a:r>
            <a:r>
              <a:rPr lang="vi-VN" b="1" dirty="0">
                <a:solidFill>
                  <a:srgbClr val="FF0000"/>
                </a:solidFill>
              </a:rPr>
              <a:t> cảnh xem voi</a:t>
            </a:r>
            <a:endParaRPr lang="en-US" dirty="0">
              <a:solidFill>
                <a:srgbClr val="FF0000"/>
              </a:solidFill>
            </a:endParaRPr>
          </a:p>
          <a:p>
            <a:pPr algn="l"/>
            <a:r>
              <a:rPr lang="en-US" dirty="0">
                <a:solidFill>
                  <a:srgbClr val="FF0000"/>
                </a:solidFill>
              </a:rPr>
              <a:t>- </a:t>
            </a:r>
            <a:r>
              <a:rPr lang="en-US" b="1" i="1" dirty="0" err="1">
                <a:solidFill>
                  <a:srgbClr val="FF0000"/>
                </a:solidFill>
              </a:rPr>
              <a:t>Hoàn</a:t>
            </a:r>
            <a:r>
              <a:rPr lang="vi-VN" b="1" i="1" dirty="0">
                <a:solidFill>
                  <a:srgbClr val="FF0000"/>
                </a:solidFill>
              </a:rPr>
              <a:t> cảnh:</a:t>
            </a:r>
            <a:r>
              <a:rPr lang="vi-VN" dirty="0">
                <a:solidFill>
                  <a:srgbClr val="FF0000"/>
                </a:solidFill>
              </a:rPr>
              <a:t> </a:t>
            </a:r>
            <a:r>
              <a:rPr lang="vi-VN" dirty="0">
                <a:solidFill>
                  <a:schemeClr val="tx1"/>
                </a:solidFill>
              </a:rPr>
              <a:t>n</a:t>
            </a:r>
            <a:r>
              <a:rPr lang="en-US" dirty="0" err="1">
                <a:solidFill>
                  <a:schemeClr val="tx1"/>
                </a:solidFill>
              </a:rPr>
              <a:t>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buổi</a:t>
            </a:r>
            <a:r>
              <a:rPr lang="en-US" dirty="0">
                <a:solidFill>
                  <a:schemeClr val="tx1"/>
                </a:solidFill>
              </a:rPr>
              <a:t> ế </a:t>
            </a:r>
            <a:r>
              <a:rPr lang="en-US" dirty="0" err="1">
                <a:solidFill>
                  <a:schemeClr val="tx1"/>
                </a:solidFill>
              </a:rPr>
              <a:t>hàng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ngồi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tán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gẫu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với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nhau</a:t>
            </a:r>
            <a:r>
              <a:rPr lang="vi-VN" dirty="0">
                <a:solidFill>
                  <a:schemeClr val="tx1"/>
                </a:solidFill>
              </a:rPr>
              <a:t> và </a:t>
            </a:r>
            <a:r>
              <a:rPr lang="en-US" dirty="0">
                <a:solidFill>
                  <a:schemeClr val="tx1"/>
                </a:solidFill>
              </a:rPr>
              <a:t>con </a:t>
            </a:r>
            <a:r>
              <a:rPr lang="en-US" dirty="0" err="1">
                <a:solidFill>
                  <a:schemeClr val="tx1"/>
                </a:solidFill>
              </a:rPr>
              <a:t>voi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đi</a:t>
            </a:r>
            <a:r>
              <a:rPr lang="en-US" dirty="0">
                <a:solidFill>
                  <a:schemeClr val="tx1"/>
                </a:solidFill>
              </a:rPr>
              <a:t> qua.</a:t>
            </a:r>
          </a:p>
          <a:p>
            <a:pPr algn="l"/>
            <a:r>
              <a:rPr lang="vi-VN" b="1" i="1" dirty="0">
                <a:solidFill>
                  <a:srgbClr val="FF0000"/>
                </a:solidFill>
              </a:rPr>
              <a:t>- </a:t>
            </a:r>
            <a:r>
              <a:rPr lang="en-US" b="1" i="1" dirty="0" err="1">
                <a:solidFill>
                  <a:srgbClr val="FF0000"/>
                </a:solidFill>
              </a:rPr>
              <a:t>Đặc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điểm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chung</a:t>
            </a:r>
            <a:r>
              <a:rPr lang="vi-VN" b="1" i="1" dirty="0">
                <a:solidFill>
                  <a:srgbClr val="FF0000"/>
                </a:solidFill>
              </a:rPr>
              <a:t> của các thầy bói</a:t>
            </a:r>
            <a:r>
              <a:rPr lang="vi-VN" dirty="0">
                <a:solidFill>
                  <a:srgbClr val="FF0000"/>
                </a:solidFill>
              </a:rPr>
              <a:t>: </a:t>
            </a:r>
            <a:r>
              <a:rPr lang="vi-VN" dirty="0">
                <a:solidFill>
                  <a:schemeClr val="tx1"/>
                </a:solidFill>
              </a:rPr>
              <a:t>đ</a:t>
            </a:r>
            <a:r>
              <a:rPr lang="en-US" dirty="0" err="1">
                <a:solidFill>
                  <a:schemeClr val="tx1"/>
                </a:solidFill>
              </a:rPr>
              <a:t>ều</a:t>
            </a:r>
            <a:r>
              <a:rPr lang="en-US" dirty="0">
                <a:solidFill>
                  <a:schemeClr val="tx1"/>
                </a:solidFill>
              </a:rPr>
              <a:t> bị mù</a:t>
            </a:r>
            <a:r>
              <a:rPr lang="vi-VN" dirty="0">
                <a:solidFill>
                  <a:schemeClr val="tx1"/>
                </a:solidFill>
              </a:rPr>
              <a:t>, c</a:t>
            </a:r>
            <a:r>
              <a:rPr lang="en-US" dirty="0" err="1">
                <a:solidFill>
                  <a:schemeClr val="tx1"/>
                </a:solidFill>
              </a:rPr>
              <a:t>hưa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biết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gi</a:t>
            </a:r>
            <a:r>
              <a:rPr lang="en-US" dirty="0">
                <a:solidFill>
                  <a:schemeClr val="tx1"/>
                </a:solidFill>
              </a:rPr>
              <a:t>̀ </a:t>
            </a:r>
            <a:r>
              <a:rPr lang="en-US" dirty="0" err="1">
                <a:solidFill>
                  <a:schemeClr val="tx1"/>
                </a:solidFill>
              </a:rPr>
              <a:t>vê</a:t>
            </a:r>
            <a:r>
              <a:rPr lang="en-US" dirty="0">
                <a:solidFill>
                  <a:schemeClr val="tx1"/>
                </a:solidFill>
              </a:rPr>
              <a:t>̀ </a:t>
            </a:r>
            <a:r>
              <a:rPr lang="en-US" dirty="0" err="1">
                <a:solidFill>
                  <a:schemeClr val="tx1"/>
                </a:solidFill>
              </a:rPr>
              <a:t>hình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thu</a:t>
            </a:r>
            <a:r>
              <a:rPr lang="en-US" dirty="0">
                <a:solidFill>
                  <a:schemeClr val="tx1"/>
                </a:solidFill>
              </a:rPr>
              <a:t>̀ con </a:t>
            </a:r>
            <a:r>
              <a:rPr lang="en-US" dirty="0" err="1">
                <a:solidFill>
                  <a:schemeClr val="tx1"/>
                </a:solidFill>
              </a:rPr>
              <a:t>voi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-&gt; </a:t>
            </a:r>
            <a:r>
              <a:rPr lang="en-US" b="1" dirty="0" err="1">
                <a:solidFill>
                  <a:srgbClr val="FF0000"/>
                </a:solidFill>
              </a:rPr>
              <a:t>Mở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truyện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ngắn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gọn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hấp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dẫn</a:t>
            </a:r>
            <a:r>
              <a:rPr lang="vi-VN" b="1" dirty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19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85800"/>
            <a:ext cx="7772400" cy="1470025"/>
          </a:xfrm>
        </p:spPr>
        <p:txBody>
          <a:bodyPr/>
          <a:lstStyle/>
          <a:p>
            <a:r>
              <a:rPr lang="en-US" b="1" dirty="0" smtClean="0"/>
              <a:t>II. </a:t>
            </a:r>
            <a:r>
              <a:rPr lang="en-US" b="1" dirty="0" err="1" smtClean="0"/>
              <a:t>Tì</a:t>
            </a:r>
            <a:r>
              <a:rPr lang="vi-VN" b="1" dirty="0" smtClean="0"/>
              <a:t>m hiểu</a:t>
            </a:r>
            <a:r>
              <a:rPr lang="en-US" b="1" dirty="0" smtClean="0"/>
              <a:t> </a:t>
            </a:r>
            <a:r>
              <a:rPr lang="en-US" b="1" dirty="0" err="1" smtClean="0"/>
              <a:t>văn</a:t>
            </a:r>
            <a:r>
              <a:rPr lang="en-US" b="1" dirty="0" smtClean="0"/>
              <a:t> </a:t>
            </a:r>
            <a:r>
              <a:rPr lang="en-US" b="1" dirty="0" err="1" smtClean="0"/>
              <a:t>bản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362200"/>
            <a:ext cx="8458200" cy="41910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2. </a:t>
            </a:r>
            <a:r>
              <a:rPr lang="en-US" b="1" dirty="0" err="1">
                <a:solidFill>
                  <a:srgbClr val="FF0000"/>
                </a:solidFill>
              </a:rPr>
              <a:t>Cách</a:t>
            </a:r>
            <a:r>
              <a:rPr lang="vi-VN" b="1" dirty="0">
                <a:solidFill>
                  <a:srgbClr val="FF0000"/>
                </a:solidFill>
              </a:rPr>
              <a:t> xem voi và lời phán voi của các thầy bói</a:t>
            </a:r>
            <a:endParaRPr lang="en-US" dirty="0">
              <a:solidFill>
                <a:srgbClr val="FF0000"/>
              </a:solidFill>
            </a:endParaRPr>
          </a:p>
          <a:p>
            <a:pPr algn="l"/>
            <a:r>
              <a:rPr lang="vi-VN" b="1" i="1" dirty="0">
                <a:solidFill>
                  <a:srgbClr val="FF0000"/>
                </a:solidFill>
              </a:rPr>
              <a:t>- Cách xem voi: </a:t>
            </a:r>
            <a:endParaRPr lang="en-US" dirty="0">
              <a:solidFill>
                <a:srgbClr val="FF0000"/>
              </a:solidFill>
            </a:endParaRPr>
          </a:p>
          <a:p>
            <a:pPr algn="l"/>
            <a:r>
              <a:rPr lang="vi-VN" dirty="0">
                <a:solidFill>
                  <a:srgbClr val="002060"/>
                </a:solidFill>
              </a:rPr>
              <a:t>+ </a:t>
            </a:r>
            <a:r>
              <a:rPr lang="en-US" dirty="0" err="1">
                <a:solidFill>
                  <a:srgbClr val="002060"/>
                </a:solidFill>
              </a:rPr>
              <a:t>Dùng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tay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đê</a:t>
            </a:r>
            <a:r>
              <a:rPr lang="en-US" dirty="0">
                <a:solidFill>
                  <a:srgbClr val="002060"/>
                </a:solidFill>
              </a:rPr>
              <a:t>̉ </a:t>
            </a:r>
            <a:r>
              <a:rPr lang="en-US" dirty="0" err="1">
                <a:solidFill>
                  <a:srgbClr val="002060"/>
                </a:solidFill>
              </a:rPr>
              <a:t>sơ</a:t>
            </a:r>
            <a:r>
              <a:rPr lang="en-US" dirty="0">
                <a:solidFill>
                  <a:srgbClr val="002060"/>
                </a:solidFill>
              </a:rPr>
              <a:t>̀</a:t>
            </a:r>
          </a:p>
          <a:p>
            <a:pPr algn="l"/>
            <a:r>
              <a:rPr lang="vi-VN" dirty="0">
                <a:solidFill>
                  <a:srgbClr val="002060"/>
                </a:solidFill>
              </a:rPr>
              <a:t>+ </a:t>
            </a:r>
            <a:r>
              <a:rPr lang="en-US" dirty="0" err="1">
                <a:solidFill>
                  <a:srgbClr val="002060"/>
                </a:solidFill>
              </a:rPr>
              <a:t>Mỗi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người</a:t>
            </a:r>
            <a:r>
              <a:rPr lang="en-US" dirty="0">
                <a:solidFill>
                  <a:srgbClr val="002060"/>
                </a:solidFill>
              </a:rPr>
              <a:t> chỉ </a:t>
            </a:r>
            <a:r>
              <a:rPr lang="en-US" dirty="0" err="1">
                <a:solidFill>
                  <a:srgbClr val="002060"/>
                </a:solidFill>
              </a:rPr>
              <a:t>sờ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một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bộ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phận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của</a:t>
            </a:r>
            <a:r>
              <a:rPr lang="en-US" dirty="0">
                <a:solidFill>
                  <a:srgbClr val="002060"/>
                </a:solidFill>
              </a:rPr>
              <a:t> con </a:t>
            </a:r>
            <a:r>
              <a:rPr lang="en-US" dirty="0" err="1">
                <a:solidFill>
                  <a:srgbClr val="002060"/>
                </a:solidFill>
              </a:rPr>
              <a:t>voi</a:t>
            </a:r>
            <a:r>
              <a:rPr lang="vi-VN" dirty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  <a:p>
            <a:pPr algn="l"/>
            <a:r>
              <a:rPr lang="vi-VN" b="1" i="1" dirty="0">
                <a:solidFill>
                  <a:srgbClr val="FF0000"/>
                </a:solidFill>
              </a:rPr>
              <a:t>- Phán về hình thù của voi: </a:t>
            </a:r>
            <a:endParaRPr lang="en-US" dirty="0">
              <a:solidFill>
                <a:srgbClr val="FF0000"/>
              </a:solidFill>
            </a:endParaRPr>
          </a:p>
          <a:p>
            <a:pPr algn="l"/>
            <a:r>
              <a:rPr lang="vi-VN" dirty="0">
                <a:solidFill>
                  <a:schemeClr val="tx1"/>
                </a:solidFill>
              </a:rPr>
              <a:t>+ </a:t>
            </a:r>
            <a:r>
              <a:rPr lang="en-US" dirty="0" err="1">
                <a:solidFill>
                  <a:schemeClr val="tx1"/>
                </a:solidFill>
              </a:rPr>
              <a:t>Thầy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sờ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vòi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b="1" i="1" dirty="0">
                <a:solidFill>
                  <a:schemeClr val="tx1"/>
                </a:solidFill>
              </a:rPr>
              <a:t>Sun </a:t>
            </a:r>
            <a:r>
              <a:rPr lang="en-US" b="1" i="1" dirty="0" err="1">
                <a:solidFill>
                  <a:schemeClr val="tx1"/>
                </a:solidFill>
              </a:rPr>
              <a:t>sun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như</a:t>
            </a:r>
            <a:r>
              <a:rPr lang="en-US" dirty="0">
                <a:solidFill>
                  <a:schemeClr val="tx1"/>
                </a:solidFill>
              </a:rPr>
              <a:t> con </a:t>
            </a:r>
            <a:r>
              <a:rPr lang="en-US" dirty="0" err="1">
                <a:solidFill>
                  <a:schemeClr val="tx1"/>
                </a:solidFill>
              </a:rPr>
              <a:t>đỉa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vi-VN" dirty="0">
                <a:solidFill>
                  <a:schemeClr val="tx1"/>
                </a:solidFill>
              </a:rPr>
              <a:t>+ </a:t>
            </a:r>
            <a:r>
              <a:rPr lang="en-US" dirty="0" err="1">
                <a:solidFill>
                  <a:schemeClr val="tx1"/>
                </a:solidFill>
              </a:rPr>
              <a:t>Thầy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sờ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ngà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b="1" i="1" dirty="0" err="1" smtClean="0">
                <a:solidFill>
                  <a:schemeClr val="tx1"/>
                </a:solidFill>
              </a:rPr>
              <a:t>Chần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>
                <a:solidFill>
                  <a:schemeClr val="tx1"/>
                </a:solidFill>
              </a:rPr>
              <a:t>chẫn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cái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đòn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càn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19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85800"/>
            <a:ext cx="7772400" cy="1470025"/>
          </a:xfrm>
        </p:spPr>
        <p:txBody>
          <a:bodyPr/>
          <a:lstStyle/>
          <a:p>
            <a:r>
              <a:rPr lang="en-US" b="1" dirty="0" smtClean="0"/>
              <a:t>II. </a:t>
            </a:r>
            <a:r>
              <a:rPr lang="en-US" b="1" dirty="0" err="1" smtClean="0"/>
              <a:t>Tì</a:t>
            </a:r>
            <a:r>
              <a:rPr lang="vi-VN" b="1" dirty="0" smtClean="0"/>
              <a:t>m hiểu</a:t>
            </a:r>
            <a:r>
              <a:rPr lang="en-US" b="1" dirty="0" smtClean="0"/>
              <a:t> </a:t>
            </a:r>
            <a:r>
              <a:rPr lang="en-US" b="1" dirty="0" err="1" smtClean="0"/>
              <a:t>văn</a:t>
            </a:r>
            <a:r>
              <a:rPr lang="en-US" b="1" dirty="0" smtClean="0"/>
              <a:t> </a:t>
            </a:r>
            <a:r>
              <a:rPr lang="en-US" b="1" dirty="0" err="1" smtClean="0"/>
              <a:t>bản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362200"/>
            <a:ext cx="8458200" cy="4191000"/>
          </a:xfrm>
        </p:spPr>
        <p:txBody>
          <a:bodyPr>
            <a:normAutofit lnSpcReduction="10000"/>
          </a:bodyPr>
          <a:lstStyle/>
          <a:p>
            <a:pPr algn="l"/>
            <a:r>
              <a:rPr lang="vi-VN" dirty="0">
                <a:solidFill>
                  <a:schemeClr val="tx1"/>
                </a:solidFill>
              </a:rPr>
              <a:t>+ </a:t>
            </a:r>
            <a:r>
              <a:rPr lang="en-US" dirty="0" err="1">
                <a:solidFill>
                  <a:schemeClr val="tx1"/>
                </a:solidFill>
              </a:rPr>
              <a:t>Thầy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sờ</a:t>
            </a:r>
            <a:r>
              <a:rPr lang="en-US" dirty="0">
                <a:solidFill>
                  <a:schemeClr val="tx1"/>
                </a:solidFill>
              </a:rPr>
              <a:t> tai: </a:t>
            </a:r>
            <a:r>
              <a:rPr lang="en-US" b="1" i="1" dirty="0" err="1">
                <a:solidFill>
                  <a:schemeClr val="tx1"/>
                </a:solidFill>
              </a:rPr>
              <a:t>Bè</a:t>
            </a:r>
            <a:r>
              <a:rPr lang="en-US" b="1" i="1" dirty="0">
                <a:solidFill>
                  <a:schemeClr val="tx1"/>
                </a:solidFill>
              </a:rPr>
              <a:t> </a:t>
            </a:r>
            <a:r>
              <a:rPr lang="en-US" b="1" i="1" dirty="0" err="1">
                <a:solidFill>
                  <a:schemeClr val="tx1"/>
                </a:solidFill>
              </a:rPr>
              <a:t>bè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cái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quạt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thóc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vi-VN" dirty="0">
                <a:solidFill>
                  <a:schemeClr val="tx1"/>
                </a:solidFill>
              </a:rPr>
              <a:t>+ </a:t>
            </a:r>
            <a:r>
              <a:rPr lang="en-US" dirty="0" err="1">
                <a:solidFill>
                  <a:schemeClr val="tx1"/>
                </a:solidFill>
              </a:rPr>
              <a:t>Thầy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sờ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chân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b="1" i="1" dirty="0" err="1">
                <a:solidFill>
                  <a:schemeClr val="tx1"/>
                </a:solidFill>
              </a:rPr>
              <a:t>Sừng</a:t>
            </a:r>
            <a:r>
              <a:rPr lang="en-US" b="1" i="1" dirty="0">
                <a:solidFill>
                  <a:schemeClr val="tx1"/>
                </a:solidFill>
              </a:rPr>
              <a:t> </a:t>
            </a:r>
            <a:r>
              <a:rPr lang="en-US" b="1" i="1" smtClean="0">
                <a:solidFill>
                  <a:schemeClr val="tx1"/>
                </a:solidFill>
              </a:rPr>
              <a:t>sững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cái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cột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đình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vi-VN" dirty="0">
                <a:solidFill>
                  <a:schemeClr val="tx1"/>
                </a:solidFill>
              </a:rPr>
              <a:t>+ </a:t>
            </a:r>
            <a:r>
              <a:rPr lang="en-US" dirty="0" err="1">
                <a:solidFill>
                  <a:schemeClr val="tx1"/>
                </a:solidFill>
              </a:rPr>
              <a:t>Thầy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sờ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đuôi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b="1" i="1" dirty="0" err="1">
                <a:solidFill>
                  <a:schemeClr val="tx1"/>
                </a:solidFill>
              </a:rPr>
              <a:t>Tun</a:t>
            </a:r>
            <a:r>
              <a:rPr lang="en-US" b="1" i="1" dirty="0">
                <a:solidFill>
                  <a:schemeClr val="tx1"/>
                </a:solidFill>
              </a:rPr>
              <a:t> </a:t>
            </a:r>
            <a:r>
              <a:rPr lang="en-US" b="1" i="1" dirty="0" err="1">
                <a:solidFill>
                  <a:schemeClr val="tx1"/>
                </a:solidFill>
              </a:rPr>
              <a:t>tủn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cái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chổi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sê</a:t>
            </a:r>
            <a:r>
              <a:rPr lang="en-US" dirty="0">
                <a:solidFill>
                  <a:schemeClr val="tx1"/>
                </a:solidFill>
              </a:rPr>
              <a:t>̉ </a:t>
            </a:r>
            <a:r>
              <a:rPr lang="en-US" dirty="0" err="1">
                <a:solidFill>
                  <a:schemeClr val="tx1"/>
                </a:solidFill>
              </a:rPr>
              <a:t>cùn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vi-VN" b="1" dirty="0">
                <a:solidFill>
                  <a:srgbClr val="FF0000"/>
                </a:solidFill>
              </a:rPr>
              <a:t>=&gt; </a:t>
            </a:r>
            <a:r>
              <a:rPr lang="en-US" b="1" dirty="0" err="1">
                <a:solidFill>
                  <a:srgbClr val="FF0000"/>
                </a:solidFill>
              </a:rPr>
              <a:t>Đúng</a:t>
            </a:r>
            <a:r>
              <a:rPr lang="en-US" b="1" dirty="0">
                <a:solidFill>
                  <a:srgbClr val="FF0000"/>
                </a:solidFill>
              </a:rPr>
              <a:t>  </a:t>
            </a:r>
            <a:r>
              <a:rPr lang="en-US" b="1" dirty="0" err="1">
                <a:solidFill>
                  <a:srgbClr val="FF0000"/>
                </a:solidFill>
              </a:rPr>
              <a:t>được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bộ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phận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nhưng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không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đúng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về</a:t>
            </a:r>
            <a:r>
              <a:rPr lang="en-US" b="1" dirty="0">
                <a:solidFill>
                  <a:srgbClr val="FF0000"/>
                </a:solidFill>
              </a:rPr>
              <a:t>  </a:t>
            </a:r>
            <a:r>
              <a:rPr lang="en-US" b="1" dirty="0" err="1">
                <a:solidFill>
                  <a:srgbClr val="FF0000"/>
                </a:solidFill>
              </a:rPr>
              <a:t>toàn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thể</a:t>
            </a:r>
            <a:endParaRPr lang="en-US" dirty="0">
              <a:solidFill>
                <a:srgbClr val="FF0000"/>
              </a:solidFill>
            </a:endParaRPr>
          </a:p>
          <a:p>
            <a:pPr algn="l"/>
            <a:r>
              <a:rPr lang="vi-VN" b="1" i="1" dirty="0">
                <a:solidFill>
                  <a:srgbClr val="FF0000"/>
                </a:solidFill>
              </a:rPr>
              <a:t>- </a:t>
            </a:r>
            <a:r>
              <a:rPr lang="en-US" b="1" i="1" dirty="0" err="1">
                <a:solidFill>
                  <a:srgbClr val="FF0000"/>
                </a:solidFill>
              </a:rPr>
              <a:t>Thái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đô</a:t>
            </a:r>
            <a:r>
              <a:rPr lang="en-US" b="1" i="1" dirty="0">
                <a:solidFill>
                  <a:srgbClr val="FF0000"/>
                </a:solidFill>
              </a:rPr>
              <a:t>̣: </a:t>
            </a:r>
            <a:endParaRPr lang="en-US" dirty="0">
              <a:solidFill>
                <a:srgbClr val="FF0000"/>
              </a:solidFill>
            </a:endParaRPr>
          </a:p>
          <a:p>
            <a:pPr algn="l"/>
            <a:r>
              <a:rPr lang="vi-VN" dirty="0">
                <a:solidFill>
                  <a:schemeClr val="bg2">
                    <a:lumMod val="10000"/>
                  </a:schemeClr>
                </a:solidFill>
              </a:rPr>
              <a:t>+ 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Phu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̉ 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nhận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người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khác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khẳng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định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mình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đúng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algn="l"/>
            <a:r>
              <a:rPr lang="vi-VN" dirty="0">
                <a:solidFill>
                  <a:schemeClr val="bg2">
                    <a:lumMod val="10000"/>
                  </a:schemeClr>
                </a:solidFill>
              </a:rPr>
              <a:t>+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Chủ 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quan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bảo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thu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̉, 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phiến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diện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19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85800"/>
            <a:ext cx="7772400" cy="1470025"/>
          </a:xfrm>
        </p:spPr>
        <p:txBody>
          <a:bodyPr/>
          <a:lstStyle/>
          <a:p>
            <a:r>
              <a:rPr lang="en-US" b="1" dirty="0" smtClean="0"/>
              <a:t>II. </a:t>
            </a:r>
            <a:r>
              <a:rPr lang="en-US" b="1" dirty="0" err="1" smtClean="0"/>
              <a:t>Tì</a:t>
            </a:r>
            <a:r>
              <a:rPr lang="vi-VN" b="1" dirty="0" smtClean="0"/>
              <a:t>m hiểu</a:t>
            </a:r>
            <a:r>
              <a:rPr lang="en-US" b="1" dirty="0" smtClean="0"/>
              <a:t> </a:t>
            </a:r>
            <a:r>
              <a:rPr lang="en-US" b="1" dirty="0" err="1" smtClean="0"/>
              <a:t>văn</a:t>
            </a:r>
            <a:r>
              <a:rPr lang="en-US" b="1" dirty="0" smtClean="0"/>
              <a:t> </a:t>
            </a:r>
            <a:r>
              <a:rPr lang="en-US" b="1" dirty="0" err="1" smtClean="0"/>
              <a:t>bản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362200"/>
            <a:ext cx="8458200" cy="4191000"/>
          </a:xfrm>
        </p:spPr>
        <p:txBody>
          <a:bodyPr>
            <a:normAutofit lnSpcReduction="10000"/>
          </a:bodyPr>
          <a:lstStyle/>
          <a:p>
            <a:pPr algn="l"/>
            <a:r>
              <a:rPr lang="pt-BR" b="1" dirty="0">
                <a:solidFill>
                  <a:srgbClr val="FF0000"/>
                </a:solidFill>
              </a:rPr>
              <a:t>3. Kết</a:t>
            </a:r>
            <a:r>
              <a:rPr lang="vi-VN" b="1" dirty="0">
                <a:solidFill>
                  <a:srgbClr val="FF0000"/>
                </a:solidFill>
              </a:rPr>
              <a:t> quả</a:t>
            </a:r>
            <a:endParaRPr lang="en-US" dirty="0">
              <a:solidFill>
                <a:srgbClr val="FF0000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- </a:t>
            </a:r>
            <a:r>
              <a:rPr lang="en-US" dirty="0" err="1">
                <a:solidFill>
                  <a:schemeClr val="tx1"/>
                </a:solidFill>
              </a:rPr>
              <a:t>Không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chịu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xô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xát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đánh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toác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đầu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chảy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máu</a:t>
            </a:r>
            <a:r>
              <a:rPr lang="en-US" dirty="0">
                <a:solidFill>
                  <a:schemeClr val="tx1"/>
                </a:solidFill>
              </a:rPr>
              <a:t> .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- </a:t>
            </a:r>
            <a:r>
              <a:rPr lang="en-US" dirty="0" err="1">
                <a:solidFill>
                  <a:schemeClr val="tx1"/>
                </a:solidFill>
              </a:rPr>
              <a:t>Không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nhận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thức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được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hình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thù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con </a:t>
            </a:r>
            <a:r>
              <a:rPr lang="en-US" dirty="0" err="1">
                <a:solidFill>
                  <a:schemeClr val="tx1"/>
                </a:solidFill>
              </a:rPr>
              <a:t>voi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-&gt; </a:t>
            </a:r>
            <a:r>
              <a:rPr lang="en-US" b="1" dirty="0" err="1">
                <a:solidFill>
                  <a:srgbClr val="FF0000"/>
                </a:solidFill>
              </a:rPr>
              <a:t>Biện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pháp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nghê</a:t>
            </a:r>
            <a:r>
              <a:rPr lang="en-US" b="1" dirty="0">
                <a:solidFill>
                  <a:srgbClr val="FF0000"/>
                </a:solidFill>
              </a:rPr>
              <a:t>̣ </a:t>
            </a:r>
            <a:r>
              <a:rPr lang="en-US" b="1" dirty="0" err="1">
                <a:solidFill>
                  <a:srgbClr val="FF0000"/>
                </a:solidFill>
              </a:rPr>
              <a:t>thuật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r>
              <a:rPr lang="en-US" b="1" dirty="0" err="1">
                <a:solidFill>
                  <a:srgbClr val="FF0000"/>
                </a:solidFill>
              </a:rPr>
              <a:t>phóng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đại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gây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cười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thái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đô</a:t>
            </a:r>
            <a:r>
              <a:rPr lang="en-US" b="1" dirty="0">
                <a:solidFill>
                  <a:srgbClr val="FF0000"/>
                </a:solidFill>
              </a:rPr>
              <a:t>̣ </a:t>
            </a:r>
            <a:r>
              <a:rPr lang="en-US" b="1" dirty="0" err="1">
                <a:solidFill>
                  <a:srgbClr val="FF0000"/>
                </a:solidFill>
              </a:rPr>
              <a:t>bảo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thu</a:t>
            </a:r>
            <a:r>
              <a:rPr lang="en-US" b="1" dirty="0">
                <a:solidFill>
                  <a:srgbClr val="FF0000"/>
                </a:solidFill>
              </a:rPr>
              <a:t>̉ </a:t>
            </a:r>
            <a:r>
              <a:rPr lang="en-US" b="1" dirty="0" err="1">
                <a:solidFill>
                  <a:srgbClr val="FF0000"/>
                </a:solidFill>
              </a:rPr>
              <a:t>của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các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thầy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bói</a:t>
            </a:r>
            <a:r>
              <a:rPr lang="en-US" b="1" dirty="0">
                <a:solidFill>
                  <a:srgbClr val="FF0000"/>
                </a:solidFill>
              </a:rPr>
              <a:t>.</a:t>
            </a:r>
          </a:p>
          <a:p>
            <a:pPr algn="l"/>
            <a:r>
              <a:rPr lang="en-US" b="1" dirty="0">
                <a:solidFill>
                  <a:srgbClr val="C00000"/>
                </a:solidFill>
              </a:rPr>
              <a:t>=&gt; </a:t>
            </a:r>
            <a:r>
              <a:rPr lang="en-US" b="1" dirty="0" err="1">
                <a:solidFill>
                  <a:srgbClr val="C00000"/>
                </a:solidFill>
              </a:rPr>
              <a:t>Muốn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hiểu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biết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sự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vật</a:t>
            </a:r>
            <a:r>
              <a:rPr lang="en-US" b="1" dirty="0">
                <a:solidFill>
                  <a:srgbClr val="C00000"/>
                </a:solidFill>
              </a:rPr>
              <a:t>, </a:t>
            </a:r>
            <a:r>
              <a:rPr lang="en-US" b="1" dirty="0" err="1">
                <a:solidFill>
                  <a:srgbClr val="C00000"/>
                </a:solidFill>
              </a:rPr>
              <a:t>sự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việc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phải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xem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xét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chúng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một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cách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toàn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diện</a:t>
            </a:r>
            <a:r>
              <a:rPr lang="vi-VN" b="1" dirty="0">
                <a:solidFill>
                  <a:srgbClr val="C00000"/>
                </a:solidFill>
              </a:rPr>
              <a:t>.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19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85801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III. </a:t>
            </a:r>
            <a:r>
              <a:rPr lang="en-US" b="1" dirty="0" err="1" smtClean="0"/>
              <a:t>Tổng</a:t>
            </a:r>
            <a:r>
              <a:rPr lang="en-US" b="1" dirty="0" smtClean="0"/>
              <a:t> </a:t>
            </a:r>
            <a:r>
              <a:rPr lang="en-US" b="1" dirty="0" err="1" smtClean="0"/>
              <a:t>kết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362200"/>
            <a:ext cx="8458200" cy="4191000"/>
          </a:xfrm>
        </p:spPr>
        <p:txBody>
          <a:bodyPr>
            <a:normAutofit lnSpcReduction="10000"/>
          </a:bodyPr>
          <a:lstStyle/>
          <a:p>
            <a:pPr algn="l"/>
            <a:r>
              <a:rPr lang="vi-VN" b="1" dirty="0" smtClean="0">
                <a:solidFill>
                  <a:srgbClr val="FF0000"/>
                </a:solidFill>
              </a:rPr>
              <a:t>1</a:t>
            </a:r>
            <a:r>
              <a:rPr lang="vi-VN" b="1" dirty="0">
                <a:solidFill>
                  <a:srgbClr val="FF0000"/>
                </a:solidFill>
              </a:rPr>
              <a:t>. </a:t>
            </a:r>
            <a:r>
              <a:rPr lang="en-US" b="1" dirty="0" err="1">
                <a:solidFill>
                  <a:srgbClr val="FF0000"/>
                </a:solidFill>
              </a:rPr>
              <a:t>Nội</a:t>
            </a:r>
            <a:r>
              <a:rPr lang="en-US" b="1" dirty="0">
                <a:solidFill>
                  <a:srgbClr val="FF0000"/>
                </a:solidFill>
              </a:rPr>
              <a:t> dung</a:t>
            </a:r>
            <a:endParaRPr lang="en-US" dirty="0">
              <a:solidFill>
                <a:srgbClr val="FF0000"/>
              </a:solidFill>
            </a:endParaRPr>
          </a:p>
          <a:p>
            <a:pPr algn="l"/>
            <a:r>
              <a:rPr lang="vi-VN" b="1" dirty="0">
                <a:solidFill>
                  <a:schemeClr val="tx1"/>
                </a:solidFill>
              </a:rPr>
              <a:t>- </a:t>
            </a:r>
            <a:r>
              <a:rPr lang="en-US" dirty="0" err="1">
                <a:solidFill>
                  <a:schemeClr val="tx1"/>
                </a:solidFill>
              </a:rPr>
              <a:t>Muốn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hiểu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biết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sự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vật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sự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việc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phải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xem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xét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chúng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một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cách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toàn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diện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vi-VN" b="1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. </a:t>
            </a:r>
            <a:r>
              <a:rPr lang="en-US" b="1" dirty="0" err="1">
                <a:solidFill>
                  <a:srgbClr val="FF0000"/>
                </a:solidFill>
              </a:rPr>
              <a:t>Nghệ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thuật</a:t>
            </a:r>
            <a:endParaRPr lang="en-US" dirty="0">
              <a:solidFill>
                <a:srgbClr val="FF0000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- </a:t>
            </a:r>
            <a:r>
              <a:rPr lang="en-US" dirty="0" err="1">
                <a:solidFill>
                  <a:schemeClr val="tx1"/>
                </a:solidFill>
              </a:rPr>
              <a:t>Dựng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câu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chuyện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của</a:t>
            </a:r>
            <a:r>
              <a:rPr lang="en-US" dirty="0">
                <a:solidFill>
                  <a:schemeClr val="tx1"/>
                </a:solidFill>
              </a:rPr>
              <a:t> con </a:t>
            </a:r>
            <a:r>
              <a:rPr lang="en-US" dirty="0" err="1">
                <a:solidFill>
                  <a:schemeClr val="tx1"/>
                </a:solidFill>
              </a:rPr>
              <a:t>người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khuyên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răn</a:t>
            </a:r>
            <a:r>
              <a:rPr lang="en-US" dirty="0">
                <a:solidFill>
                  <a:schemeClr val="tx1"/>
                </a:solidFill>
              </a:rPr>
              <a:t> con </a:t>
            </a:r>
            <a:r>
              <a:rPr lang="en-US" dirty="0" err="1">
                <a:solidFill>
                  <a:schemeClr val="tx1"/>
                </a:solidFill>
              </a:rPr>
              <a:t>người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bài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học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sâu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sắc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trong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cuộc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sống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- </a:t>
            </a:r>
            <a:r>
              <a:rPr lang="en-US" dirty="0" err="1">
                <a:solidFill>
                  <a:schemeClr val="tx1"/>
                </a:solidFill>
              </a:rPr>
              <a:t>Dựng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đối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thoại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tạo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nên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tiếng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cười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hài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hước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kín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đáo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19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522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10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Office Theme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9_Office Theme</vt:lpstr>
      <vt:lpstr>10_Office Theme</vt:lpstr>
      <vt:lpstr>11_Office Theme</vt:lpstr>
      <vt:lpstr>THẦY BÓI XEM VOI </vt:lpstr>
      <vt:lpstr>I. Tìm hiểu chung </vt:lpstr>
      <vt:lpstr>PowerPoint Presentation</vt:lpstr>
      <vt:lpstr>THẢO LUẬN NHÓM</vt:lpstr>
      <vt:lpstr>II. Tìm hiểu văn bản </vt:lpstr>
      <vt:lpstr>II. Tìm hiểu văn bản</vt:lpstr>
      <vt:lpstr>II. Tìm hiểu văn bản</vt:lpstr>
      <vt:lpstr>II. Tìm hiểu văn bản</vt:lpstr>
      <vt:lpstr>III. Tổng kết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THẦY BÓI XEM VOI</dc:title>
  <dc:creator>PC</dc:creator>
  <cp:lastModifiedBy>Admin</cp:lastModifiedBy>
  <cp:revision>6</cp:revision>
  <dcterms:created xsi:type="dcterms:W3CDTF">2018-10-21T11:53:39Z</dcterms:created>
  <dcterms:modified xsi:type="dcterms:W3CDTF">2020-02-12T09:57:27Z</dcterms:modified>
</cp:coreProperties>
</file>